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sldIdLst>
    <p:sldId id="445" r:id="rId2"/>
    <p:sldId id="463" r:id="rId3"/>
    <p:sldId id="464" r:id="rId4"/>
    <p:sldId id="465" r:id="rId5"/>
    <p:sldId id="449" r:id="rId6"/>
    <p:sldId id="448" r:id="rId7"/>
    <p:sldId id="468" r:id="rId8"/>
    <p:sldId id="462" r:id="rId9"/>
    <p:sldId id="451" r:id="rId10"/>
    <p:sldId id="456" r:id="rId11"/>
    <p:sldId id="469" r:id="rId12"/>
    <p:sldId id="470" r:id="rId13"/>
    <p:sldId id="473" r:id="rId14"/>
    <p:sldId id="474" r:id="rId15"/>
    <p:sldId id="475" r:id="rId16"/>
    <p:sldId id="458" r:id="rId17"/>
    <p:sldId id="459" r:id="rId18"/>
    <p:sldId id="433" r:id="rId19"/>
    <p:sldId id="410" r:id="rId20"/>
    <p:sldId id="434" r:id="rId21"/>
    <p:sldId id="400" r:id="rId22"/>
    <p:sldId id="401" r:id="rId23"/>
    <p:sldId id="447" r:id="rId24"/>
    <p:sldId id="440" r:id="rId25"/>
    <p:sldId id="441" r:id="rId26"/>
    <p:sldId id="436" r:id="rId27"/>
    <p:sldId id="442" r:id="rId28"/>
    <p:sldId id="460" r:id="rId29"/>
    <p:sldId id="461" r:id="rId30"/>
    <p:sldId id="446" r:id="rId31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33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06" autoAdjust="0"/>
    <p:restoredTop sz="88810" autoAdjust="0"/>
  </p:normalViewPr>
  <p:slideViewPr>
    <p:cSldViewPr>
      <p:cViewPr>
        <p:scale>
          <a:sx n="50" d="100"/>
          <a:sy n="50" d="100"/>
        </p:scale>
        <p:origin x="-1944" y="-4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CEFABCA-973F-45AF-BFFD-C788973ACE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CEFABCA-973F-45AF-BFFD-C788973ACE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726178-6DCE-46C3-B829-4E4EA5CF4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C6DF6BD-8537-48A5-9F5B-F970A093D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A0C057-81F1-4757-8A63-B4A8482E1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1067ABF-1B22-4787-B7AE-CA0B641572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2A75EE-C87C-47BA-9F61-181351BB1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3BAD41-4968-4622-88F0-02405D255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37200B-0069-4F39-B4E5-192544E3C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4ECB05-7E52-4BC5-93E0-7FD5F6592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ED8BE7-0EB6-457D-9E51-C0C532D875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82CD37-34E2-4AB5-8382-8865272C6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93039D1-F837-46E4-A860-E8AA22050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6D1E65B-0A9B-49B3-95D3-B0AD44B50BD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3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5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6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2" cstate="print">
            <a:lum bright="24000"/>
          </a:blip>
          <a:stretch>
            <a:fillRect/>
          </a:stretch>
        </p:blipFill>
        <p:spPr>
          <a:xfrm>
            <a:off x="0" y="0"/>
            <a:ext cx="915578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447800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buClrTx/>
              <a:buSzTx/>
            </a:pPr>
            <a:r>
              <a:rPr lang="en-US" sz="3600" b="1" dirty="0" smtClean="0">
                <a:solidFill>
                  <a:schemeClr val="accent6"/>
                </a:solidFill>
                <a:ea typeface="Times New Roman" pitchFamily="18" charset="0"/>
                <a:cs typeface="Arial" pitchFamily="34" charset="0"/>
              </a:rPr>
              <a:t>ON THE RESPONSE OF HAILSTORMS</a:t>
            </a:r>
          </a:p>
          <a:p>
            <a:pPr lvl="0" algn="ctr" defTabSz="914400">
              <a:buClrTx/>
              <a:buSzTx/>
            </a:pPr>
            <a:r>
              <a:rPr lang="en-US" sz="3600" b="1" dirty="0" smtClean="0">
                <a:solidFill>
                  <a:schemeClr val="accent6"/>
                </a:solidFill>
                <a:ea typeface="Times New Roman" pitchFamily="18" charset="0"/>
                <a:cs typeface="Arial" pitchFamily="34" charset="0"/>
              </a:rPr>
              <a:t>TO ENHANCED CCN CONCENTRATIONS </a:t>
            </a:r>
          </a:p>
          <a:p>
            <a:pPr lvl="0" algn="ctr" defTabSz="914400" eaLnBrk="0" hangingPunct="0">
              <a:buClrTx/>
              <a:buSzTx/>
            </a:pPr>
            <a:endParaRPr lang="en-US" sz="14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 eaLnBrk="0" hangingPunct="0">
              <a:buClrTx/>
              <a:buSzTx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Times New Roman" pitchFamily="18" charset="0"/>
                <a:cs typeface="Arial" pitchFamily="34" charset="0"/>
              </a:rPr>
              <a:t>William R. Cotton</a:t>
            </a:r>
            <a:endParaRPr lang="en-US" sz="24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lvl="0" algn="ctr" defTabSz="914400" eaLnBrk="0" hangingPunct="0">
              <a:buClrTx/>
              <a:buSzTx/>
            </a:pPr>
            <a:r>
              <a:rPr lang="en-US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Department of Atmospheric Science, Colorado State University</a:t>
            </a:r>
          </a:p>
          <a:p>
            <a:pPr lvl="0" algn="ctr" defTabSz="914400" eaLnBrk="0" hangingPunct="0">
              <a:buClrTx/>
              <a:buSzTx/>
            </a:pPr>
            <a:endParaRPr lang="en-US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Triple-moment hail microphysics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109913" y="2024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4529" r="4529" b="66090"/>
          <a:stretch>
            <a:fillRect/>
          </a:stretch>
        </p:blipFill>
        <p:spPr bwMode="auto">
          <a:xfrm>
            <a:off x="152400" y="1371600"/>
            <a:ext cx="3500438" cy="335915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3090863" y="215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 l="13614" t="5632" r="31119"/>
          <a:stretch>
            <a:fillRect/>
          </a:stretch>
        </p:blipFill>
        <p:spPr bwMode="auto">
          <a:xfrm>
            <a:off x="5105400" y="1600200"/>
            <a:ext cx="3894138" cy="3359150"/>
          </a:xfrm>
          <a:prstGeom prst="rect">
            <a:avLst/>
          </a:prstGeom>
          <a:noFill/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8534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Left: Swath of column maximum reflectivity from KGLD radar. Surface fallout locations for hail </a:t>
            </a:r>
            <a:r>
              <a:rPr lang="en-US" sz="1600">
                <a:latin typeface="Arial" charset="0"/>
                <a:cs typeface="Arial" charset="0"/>
              </a:rPr>
              <a:t>≥ </a:t>
            </a:r>
            <a:r>
              <a:rPr lang="en-US" sz="1600">
                <a:latin typeface="Arial" charset="0"/>
              </a:rPr>
              <a:t>3 cm computed using particle growth model for 29 June 2000 supercell are overlaid (black dots) [from Tessendorf et al. 2005]</a:t>
            </a:r>
          </a:p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Right: Swath of column maximum equivalent reflectivity factor (</a:t>
            </a:r>
            <a:r>
              <a:rPr lang="en-US" sz="1600" i="1">
                <a:latin typeface="Arial" charset="0"/>
              </a:rPr>
              <a:t>Z</a:t>
            </a:r>
            <a:r>
              <a:rPr lang="en-US" sz="1600" i="1" baseline="-25000">
                <a:latin typeface="Arial" charset="0"/>
              </a:rPr>
              <a:t>e</a:t>
            </a:r>
            <a:r>
              <a:rPr lang="en-US" sz="1600">
                <a:latin typeface="Arial" charset="0"/>
              </a:rPr>
              <a:t>) [dBZ] with contours of surface hail concentrations [1x10</a:t>
            </a:r>
            <a:r>
              <a:rPr lang="en-US" sz="1600" baseline="30000">
                <a:latin typeface="Arial" charset="0"/>
              </a:rPr>
              <a:t>-4</a:t>
            </a:r>
            <a:r>
              <a:rPr lang="en-US" sz="1600">
                <a:latin typeface="Arial" charset="0"/>
              </a:rPr>
              <a:t>, 0.01 m</a:t>
            </a:r>
            <a:r>
              <a:rPr lang="en-US" sz="1600" baseline="30000">
                <a:latin typeface="Arial" charset="0"/>
              </a:rPr>
              <a:t>-3</a:t>
            </a:r>
            <a:r>
              <a:rPr lang="en-US" sz="1600">
                <a:latin typeface="Arial" charset="0"/>
              </a:rPr>
              <a:t>] having diameters </a:t>
            </a:r>
            <a:r>
              <a:rPr lang="en-US" sz="1600">
                <a:latin typeface="Arial" charset="0"/>
                <a:cs typeface="Arial" charset="0"/>
              </a:rPr>
              <a:t>≥</a:t>
            </a:r>
            <a:r>
              <a:rPr lang="en-US" sz="1600">
                <a:latin typeface="Arial" charset="0"/>
              </a:rPr>
              <a:t> 2 (blue), 3 (black) and 4 cm (purple) for simulation using 3MHAIL scheme. Times (min) of maximum </a:t>
            </a:r>
            <a:r>
              <a:rPr lang="en-US" sz="1600" i="1">
                <a:latin typeface="Arial" charset="0"/>
              </a:rPr>
              <a:t>Z</a:t>
            </a:r>
            <a:r>
              <a:rPr lang="en-US" sz="1600" i="1" baseline="-25000">
                <a:latin typeface="Arial" charset="0"/>
              </a:rPr>
              <a:t>e</a:t>
            </a:r>
            <a:r>
              <a:rPr lang="en-US" sz="1600">
                <a:latin typeface="Arial" charset="0"/>
              </a:rPr>
              <a:t> also shown.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57600" y="2286000"/>
            <a:ext cx="1524000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Largest hail at surface following right turn</a:t>
            </a:r>
          </a:p>
          <a:p>
            <a:pPr>
              <a:spcBef>
                <a:spcPct val="50000"/>
              </a:spcBef>
            </a:pPr>
            <a:endParaRPr lang="en-US" sz="140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Largest hail collocated with largest </a:t>
            </a:r>
            <a:r>
              <a:rPr lang="en-US" sz="1400" i="1">
                <a:latin typeface="Arial" charset="0"/>
              </a:rPr>
              <a:t>Z</a:t>
            </a:r>
            <a:r>
              <a:rPr lang="en-US" sz="1400" i="1" baseline="-25000">
                <a:latin typeface="Arial" charset="0"/>
              </a:rPr>
              <a:t>e</a:t>
            </a:r>
            <a:r>
              <a:rPr lang="en-US" sz="1400">
                <a:latin typeface="Arial" charset="0"/>
              </a:rPr>
              <a:t> values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905000" y="2743200"/>
            <a:ext cx="1295400" cy="1447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 rot="19500000">
            <a:off x="6781800" y="2362200"/>
            <a:ext cx="990600" cy="2209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H="1">
            <a:off x="3124200" y="2667000"/>
            <a:ext cx="533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4800600" y="2819400"/>
            <a:ext cx="1752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457200" y="228600"/>
          <a:ext cx="8229600" cy="5943600"/>
        </p:xfrm>
        <a:graphic>
          <a:graphicData uri="http://schemas.openxmlformats.org/presentationml/2006/ole">
            <p:oleObj spid="_x0000_s48129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57200" y="381000"/>
          <a:ext cx="8220075" cy="5867400"/>
        </p:xfrm>
        <a:graphic>
          <a:graphicData uri="http://schemas.openxmlformats.org/presentationml/2006/ole">
            <p:oleObj spid="_x0000_s49153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457200" y="304800"/>
          <a:ext cx="8305800" cy="5867400"/>
        </p:xfrm>
        <a:graphic>
          <a:graphicData uri="http://schemas.openxmlformats.org/presentationml/2006/ole">
            <p:oleObj spid="_x0000_s52225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457200" y="304800"/>
          <a:ext cx="8305800" cy="5791200"/>
        </p:xfrm>
        <a:graphic>
          <a:graphicData uri="http://schemas.openxmlformats.org/presentationml/2006/ole">
            <p:oleObj spid="_x0000_s53249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457200" y="304800"/>
          <a:ext cx="8305800" cy="5791200"/>
        </p:xfrm>
        <a:graphic>
          <a:graphicData uri="http://schemas.openxmlformats.org/presentationml/2006/ole">
            <p:oleObj spid="_x0000_s54273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1457807"/>
            <a:ext cx="8077200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422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A rather large number of hailstorm simulations were carried out </a:t>
            </a:r>
            <a:r>
              <a:rPr lang="en-US" sz="4220" b="1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varying both [CCN] and cloud base temperature. </a:t>
            </a:r>
            <a:endParaRPr lang="en-US" sz="422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026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dirty="0" smtClean="0">
                <a:solidFill>
                  <a:srgbClr val="333399"/>
                </a:solidFill>
                <a:latin typeface="Britannic Bold" pitchFamily="34" charset="0"/>
              </a:rPr>
              <a:t>Gustavo Carrio and I then exercised Adrian’s model</a:t>
            </a:r>
            <a:endParaRPr lang="en-US" sz="4000" b="1" dirty="0">
              <a:solidFill>
                <a:srgbClr val="333399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RAMS was set up as follows: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7543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3-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domain: 100 X 100 X18 Km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=200)</a:t>
            </a:r>
          </a:p>
          <a:p>
            <a:pPr algn="just"/>
            <a:endParaRPr lang="en-US" sz="15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24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  <a:ea typeface="Verdana" pitchFamily="34" charset="0"/>
                <a:cs typeface="Verdana" pitchFamily="34" charset="0"/>
              </a:rPr>
              <a:t>D</a:t>
            </a:r>
            <a:r>
              <a:rPr lang="en-US" sz="2400" baseline="-25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  <a:ea typeface="Verdana" pitchFamily="34" charset="0"/>
                <a:cs typeface="Verdana" pitchFamily="34" charset="0"/>
              </a:rPr>
              <a:t>D</a:t>
            </a:r>
            <a:r>
              <a:rPr lang="en-US" sz="2400" baseline="-25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500m ,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  <a:ea typeface="Verdana" pitchFamily="34" charset="0"/>
                <a:cs typeface="Verdana" pitchFamily="34" charset="0"/>
              </a:rPr>
              <a:t>D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1s</a:t>
            </a:r>
          </a:p>
          <a:p>
            <a:pPr algn="just"/>
            <a:endParaRPr lang="en-US" sz="1500" dirty="0" smtClean="0">
              <a:solidFill>
                <a:schemeClr val="tx1"/>
              </a:solidFill>
              <a:latin typeface="Symbol" pitchFamily="18" charset="2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24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en-US" sz="24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level 40m, </a:t>
            </a:r>
            <a:r>
              <a:rPr lang="en-US" sz="2400" dirty="0" err="1" smtClean="0">
                <a:solidFill>
                  <a:schemeClr val="tx1"/>
                </a:solidFill>
                <a:latin typeface="Symbol" pitchFamily="18" charset="2"/>
                <a:ea typeface="Verdana" pitchFamily="34" charset="0"/>
                <a:cs typeface="Verdana" pitchFamily="34" charset="0"/>
              </a:rPr>
              <a:t>D</a:t>
            </a:r>
            <a:r>
              <a:rPr lang="en-US" sz="2400" baseline="-25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stretching up to 500m</a:t>
            </a:r>
          </a:p>
          <a:p>
            <a:pPr algn="just"/>
            <a:endParaRPr lang="en-US" sz="15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24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Hot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Bubble (2.5K), 30km upwind of the center</a:t>
            </a:r>
          </a:p>
          <a:p>
            <a:pPr algn="just"/>
            <a:endParaRPr lang="en-US" sz="15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2400" dirty="0">
              <a:solidFill>
                <a:srgbClr val="33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Benchmark case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gus\Desktop\OREGON\bnaskewt_may152009.gif"/>
          <p:cNvPicPr>
            <a:picLocks noChangeAspect="1" noChangeArrowheads="1"/>
          </p:cNvPicPr>
          <p:nvPr/>
        </p:nvPicPr>
        <p:blipFill>
          <a:blip r:embed="rId2" cstate="print"/>
          <a:srcRect r="13500"/>
          <a:stretch>
            <a:fillRect/>
          </a:stretch>
        </p:blipFill>
        <p:spPr bwMode="auto">
          <a:xfrm>
            <a:off x="304807" y="1600200"/>
            <a:ext cx="5105393" cy="470916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5000" y="2471678"/>
            <a:ext cx="32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Marlett" pitchFamily="2" charset="2"/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arginally severe single cell ordinary thunderstorm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Occurred over central Tennessee  on 15 May 2009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2.5 cm diameter hail stones</a:t>
            </a:r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CAPE = ~ 1500 J kg</a:t>
            </a:r>
            <a:r>
              <a:rPr lang="en-US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-1</a:t>
            </a:r>
            <a:endParaRPr lang="en-US" baseline="30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371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[CCN]: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16 values between 150 and 2400 cm</a:t>
            </a:r>
            <a:r>
              <a:rPr lang="en-US" sz="3200" baseline="30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-3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constant at low levels, exponentially decreasing above 3km. </a:t>
            </a:r>
          </a:p>
          <a:p>
            <a:pPr algn="just"/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32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Cloud base:</a:t>
            </a:r>
            <a:r>
              <a:rPr lang="en-US" sz="3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sounding of the case study was systematically perturbed by varying low-level vapor contents from -12 to 12% (10 levels, ~ 500m).</a:t>
            </a:r>
            <a:endParaRPr lang="en-US" sz="3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Sensitivity experiments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to hailstorm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2 moment bulk microphysics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Hybrid approach: Bulk 1-M or 2-M microphysics with bin representation of hail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Full bin storm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3 moment bulk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Sensitivity experiments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1026" name="Picture 1" descr="design.jpg"/>
          <p:cNvPicPr>
            <a:picLocks noChangeAspect="1" noChangeArrowheads="1"/>
          </p:cNvPicPr>
          <p:nvPr/>
        </p:nvPicPr>
        <p:blipFill>
          <a:blip r:embed="rId2" cstate="print"/>
          <a:srcRect l="3999" t="18666" r="37000"/>
          <a:stretch>
            <a:fillRect/>
          </a:stretch>
        </p:blipFill>
        <p:spPr bwMode="auto">
          <a:xfrm>
            <a:off x="152400" y="1066800"/>
            <a:ext cx="562070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867400" y="1523286"/>
            <a:ext cx="3124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Green arrow denotes the profiles of May 15  2009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Blue arrow represents the simulations with the lowest [CCN]  (150cm</a:t>
            </a:r>
            <a:r>
              <a:rPr lang="en-US" baseline="30000" dirty="0" smtClean="0">
                <a:solidFill>
                  <a:schemeClr val="tx1"/>
                </a:solidFill>
              </a:rPr>
              <a:t>-3</a:t>
            </a:r>
            <a:r>
              <a:rPr lang="en-US" dirty="0" smtClean="0">
                <a:solidFill>
                  <a:schemeClr val="tx1"/>
                </a:solidFill>
              </a:rPr>
              <a:t>, “clean”).</a:t>
            </a:r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Marlett" pitchFamily="2" charset="2"/>
              </a:rPr>
              <a:t>In the following figures each point  is a quantity that characterizes  a run. 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US" sz="105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sym typeface="Marlett" pitchFamily="2" charset="2"/>
              </a:rPr>
              <a:t>To isolate the dependence on [CCN] many figures  show values normalized by each corresponding “clean” case (along the blue arrow).</a:t>
            </a:r>
            <a:endParaRPr lang="en-US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6" name="Picture 5" descr="tot_precip.jpg"/>
          <p:cNvPicPr>
            <a:picLocks noChangeAspect="1"/>
          </p:cNvPicPr>
          <p:nvPr/>
        </p:nvPicPr>
        <p:blipFill>
          <a:blip r:embed="rId2" cstate="print"/>
          <a:srcRect l="4274" t="39952" r="19658" b="30266"/>
          <a:stretch>
            <a:fillRect/>
          </a:stretch>
        </p:blipFill>
        <p:spPr>
          <a:xfrm>
            <a:off x="390774" y="1219200"/>
            <a:ext cx="8138120" cy="32706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Precipitation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5" name="Picture 4" descr="tot_precip.jpg"/>
          <p:cNvPicPr>
            <a:picLocks noChangeAspect="1"/>
          </p:cNvPicPr>
          <p:nvPr/>
        </p:nvPicPr>
        <p:blipFill>
          <a:blip r:embed="rId2" cstate="print"/>
          <a:srcRect l="4274" t="76271" r="19658" b="15738"/>
          <a:stretch>
            <a:fillRect/>
          </a:stretch>
        </p:blipFill>
        <p:spPr>
          <a:xfrm>
            <a:off x="543174" y="4456420"/>
            <a:ext cx="8138120" cy="8775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48640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16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For storms with higher cloud bases,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Calibri"/>
                <a:sym typeface="Marlett" pitchFamily="2" charset="2"/>
              </a:rPr>
              <a:t>s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ignificant CCN impact on: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                                         both total precipitation and hail fraction </a:t>
            </a:r>
            <a:endParaRPr lang="en-US" b="1" dirty="0" smtClean="0">
              <a:solidFill>
                <a:srgbClr val="333399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algn="just"/>
            <a:endParaRPr lang="en-US" sz="600" b="1" dirty="0" smtClean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For lower cloud bases </a:t>
            </a:r>
            <a:r>
              <a:rPr lang="en-US" sz="2400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→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little impact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pic>
        <p:nvPicPr>
          <p:cNvPr id="6" name="Picture 5" descr="int_mass_hail_rel.jpg"/>
          <p:cNvPicPr>
            <a:picLocks/>
          </p:cNvPicPr>
          <p:nvPr/>
        </p:nvPicPr>
        <p:blipFill>
          <a:blip r:embed="rId2" cstate="print"/>
          <a:srcRect l="4274" t="24213" r="12821" b="6053"/>
          <a:stretch>
            <a:fillRect/>
          </a:stretch>
        </p:blipFill>
        <p:spPr>
          <a:xfrm>
            <a:off x="198120" y="1143000"/>
            <a:ext cx="4297680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Hail integral mass and rates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386626"/>
            <a:ext cx="7848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Large positive changes in both the integral mass of hail precipitation  and maximum rates for runs with higher cloud bases.</a:t>
            </a:r>
          </a:p>
          <a:p>
            <a:pPr algn="just"/>
            <a:r>
              <a:rPr lang="en-US" sz="800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endParaRPr lang="en-US" sz="800" b="1" dirty="0" smtClean="0">
              <a:solidFill>
                <a:srgbClr val="A5002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</p:txBody>
      </p:sp>
      <p:pic>
        <p:nvPicPr>
          <p:cNvPr id="9" name="Picture 8" descr="max_hail_rate.jpg"/>
          <p:cNvPicPr>
            <a:picLocks/>
          </p:cNvPicPr>
          <p:nvPr/>
        </p:nvPicPr>
        <p:blipFill>
          <a:blip r:embed="rId3" cstate="print"/>
          <a:srcRect l="4274" t="24213" r="12821" b="6053"/>
          <a:stretch>
            <a:fillRect/>
          </a:stretch>
        </p:blipFill>
        <p:spPr>
          <a:xfrm>
            <a:off x="4465320" y="1143000"/>
            <a:ext cx="429768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40268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200" b="1" dirty="0" smtClean="0">
                <a:solidFill>
                  <a:srgbClr val="333399"/>
                </a:solidFill>
                <a:latin typeface="Comic Sans MS" pitchFamily="66" charset="0"/>
              </a:rPr>
              <a:t>Hail </a:t>
            </a:r>
            <a:r>
              <a:rPr lang="en-US" sz="4200" b="1" dirty="0" err="1" smtClean="0">
                <a:solidFill>
                  <a:srgbClr val="333399"/>
                </a:solidFill>
                <a:latin typeface="Comic Sans MS" pitchFamily="66" charset="0"/>
              </a:rPr>
              <a:t>concen</a:t>
            </a:r>
            <a:r>
              <a:rPr lang="en-US" sz="4200" b="1" dirty="0" smtClean="0">
                <a:solidFill>
                  <a:srgbClr val="333399"/>
                </a:solidFill>
                <a:latin typeface="Comic Sans MS" pitchFamily="66" charset="0"/>
              </a:rPr>
              <a:t> and predominant size</a:t>
            </a:r>
            <a:endParaRPr lang="en-US" sz="42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386626"/>
            <a:ext cx="7848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Large positive changes for N’s </a:t>
            </a:r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  <a:sym typeface="Marlett" pitchFamily="2" charset="2"/>
              </a:rPr>
              <a:t>for runs with higher cloud bases.</a:t>
            </a:r>
            <a:endParaRPr lang="en-US" b="1" dirty="0" smtClean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endParaRPr lang="en-US" b="1" dirty="0" smtClean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Positive although more modest impact on predominant diameters. </a:t>
            </a: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endParaRPr lang="en-US" b="1" dirty="0" smtClean="0">
              <a:solidFill>
                <a:srgbClr val="A5002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</p:txBody>
      </p:sp>
      <p:pic>
        <p:nvPicPr>
          <p:cNvPr id="7" name="Picture 6" descr="new_fig3.jpg"/>
          <p:cNvPicPr>
            <a:picLocks/>
          </p:cNvPicPr>
          <p:nvPr/>
        </p:nvPicPr>
        <p:blipFill>
          <a:blip r:embed="rId2" cstate="print"/>
          <a:srcRect l="5128" t="29056" r="20513"/>
          <a:stretch>
            <a:fillRect/>
          </a:stretch>
        </p:blipFill>
        <p:spPr>
          <a:xfrm>
            <a:off x="304800" y="1143000"/>
            <a:ext cx="4297680" cy="4114800"/>
          </a:xfrm>
          <a:prstGeom prst="rect">
            <a:avLst/>
          </a:prstGeom>
        </p:spPr>
      </p:pic>
      <p:pic>
        <p:nvPicPr>
          <p:cNvPr id="8" name="Picture 7" descr="new_fig4.jpg"/>
          <p:cNvPicPr>
            <a:picLocks/>
          </p:cNvPicPr>
          <p:nvPr/>
        </p:nvPicPr>
        <p:blipFill>
          <a:blip r:embed="rId3" cstate="print"/>
          <a:srcRect l="5128" t="29056" r="20513"/>
          <a:stretch>
            <a:fillRect/>
          </a:stretch>
        </p:blipFill>
        <p:spPr>
          <a:xfrm>
            <a:off x="4724400" y="1143000"/>
            <a:ext cx="429768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Peak updrafts and SCLW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pic>
        <p:nvPicPr>
          <p:cNvPr id="3" name="Picture 2" descr="new_fig1.jpg"/>
          <p:cNvPicPr>
            <a:picLocks/>
          </p:cNvPicPr>
          <p:nvPr/>
        </p:nvPicPr>
        <p:blipFill>
          <a:blip r:embed="rId2" cstate="print"/>
          <a:srcRect l="44444" t="44794" r="20513" b="30266"/>
          <a:stretch>
            <a:fillRect/>
          </a:stretch>
        </p:blipFill>
        <p:spPr>
          <a:xfrm>
            <a:off x="4678755" y="1491069"/>
            <a:ext cx="4297680" cy="4147731"/>
          </a:xfrm>
          <a:prstGeom prst="rect">
            <a:avLst/>
          </a:prstGeom>
        </p:spPr>
      </p:pic>
      <p:pic>
        <p:nvPicPr>
          <p:cNvPr id="4" name="Picture 3" descr="new_fig1.jpg"/>
          <p:cNvPicPr>
            <a:picLocks/>
          </p:cNvPicPr>
          <p:nvPr/>
        </p:nvPicPr>
        <p:blipFill>
          <a:blip r:embed="rId2" cstate="print"/>
          <a:srcRect l="4274" t="76271" r="19658" b="15738"/>
          <a:stretch>
            <a:fillRect/>
          </a:stretch>
        </p:blipFill>
        <p:spPr>
          <a:xfrm>
            <a:off x="624880" y="4783586"/>
            <a:ext cx="8138120" cy="855214"/>
          </a:xfrm>
          <a:prstGeom prst="rect">
            <a:avLst/>
          </a:prstGeom>
        </p:spPr>
      </p:pic>
      <p:pic>
        <p:nvPicPr>
          <p:cNvPr id="6" name="Picture 5" descr="wmax.jpg"/>
          <p:cNvPicPr>
            <a:picLocks/>
          </p:cNvPicPr>
          <p:nvPr/>
        </p:nvPicPr>
        <p:blipFill>
          <a:blip r:embed="rId3" cstate="print"/>
          <a:srcRect l="4274" t="29056" r="11966" b="9685"/>
          <a:stretch>
            <a:fillRect/>
          </a:stretch>
        </p:blipFill>
        <p:spPr>
          <a:xfrm>
            <a:off x="426720" y="1524114"/>
            <a:ext cx="4297680" cy="41146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4400" y="5675293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endParaRPr lang="en-US" sz="800" b="1" dirty="0" smtClean="0">
              <a:solidFill>
                <a:srgbClr val="A5002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  </a:t>
            </a:r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  <a:sym typeface="Marlett" pitchFamily="2" charset="2"/>
              </a:rPr>
              <a:t>Positive relative changes for storms with higher cloud bases.</a:t>
            </a:r>
          </a:p>
          <a:p>
            <a:pPr algn="just"/>
            <a:endParaRPr lang="en-US" sz="1200" b="1" dirty="0" smtClean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  </a:t>
            </a:r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  <a:sym typeface="Marlett" pitchFamily="2" charset="2"/>
              </a:rPr>
              <a:t>Linked to the availability of </a:t>
            </a:r>
            <a:r>
              <a:rPr lang="en-US" b="1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  <a:sym typeface="Marlett" pitchFamily="2" charset="2"/>
              </a:rPr>
              <a:t>supercooled</a:t>
            </a:r>
            <a:r>
              <a:rPr lang="en-US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  <a:sym typeface="Marlett" pitchFamily="2" charset="2"/>
              </a:rPr>
              <a:t> liquid water.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1385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                      </a:t>
            </a:r>
            <a:r>
              <a:rPr lang="en-US" sz="2400" b="1" dirty="0" err="1" smtClean="0">
                <a:solidFill>
                  <a:schemeClr val="tx1"/>
                </a:solidFill>
              </a:rPr>
              <a:t>Wmax</a:t>
            </a:r>
            <a:r>
              <a:rPr lang="en-US" sz="2400" b="1" dirty="0" smtClean="0">
                <a:solidFill>
                  <a:schemeClr val="tx1"/>
                </a:solidFill>
              </a:rPr>
              <a:t>                                      Peak SCLW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Change in storm “size”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4951274"/>
            <a:ext cx="678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Increasing [CCN] tends to concentrate hail  in smaller areas for the dries cases.</a:t>
            </a:r>
          </a:p>
          <a:p>
            <a:pPr algn="just"/>
            <a:r>
              <a:rPr lang="en-US" sz="1000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endParaRPr lang="en-US" sz="1000" b="1" dirty="0" smtClean="0">
              <a:solidFill>
                <a:srgbClr val="A5002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24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Larger accumulations concentrate in smaller areas  of precipitation  (as in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Carri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ea typeface="Verdana" pitchFamily="34" charset="0"/>
                <a:cs typeface="Calibri"/>
                <a:sym typeface="Marlett" pitchFamily="2" charset="2"/>
              </a:rPr>
              <a:t>ó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 &amp; Cotton, 2011).</a:t>
            </a:r>
            <a:endParaRPr lang="en-US" sz="2400" b="1" dirty="0">
              <a:solidFill>
                <a:srgbClr val="33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area2.jpg"/>
          <p:cNvPicPr>
            <a:picLocks noChangeAspect="1"/>
          </p:cNvPicPr>
          <p:nvPr/>
        </p:nvPicPr>
        <p:blipFill>
          <a:blip r:embed="rId2" cstate="print"/>
          <a:srcRect l="5128" t="29056" r="12821" b="9685"/>
          <a:stretch>
            <a:fillRect/>
          </a:stretch>
        </p:blipFill>
        <p:spPr>
          <a:xfrm>
            <a:off x="943794" y="1295400"/>
            <a:ext cx="6981006" cy="349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w_fig2.jpg"/>
          <p:cNvPicPr>
            <a:picLocks noChangeAspect="1"/>
          </p:cNvPicPr>
          <p:nvPr/>
        </p:nvPicPr>
        <p:blipFill>
          <a:blip r:embed="rId2" cstate="print"/>
          <a:srcRect l="5128" t="29056" r="20513" b="4843"/>
          <a:stretch>
            <a:fillRect/>
          </a:stretch>
        </p:blipFill>
        <p:spPr>
          <a:xfrm>
            <a:off x="468875" y="1524000"/>
            <a:ext cx="5093725" cy="325704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Downdrafts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5140404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CCN 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→ d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owndraft area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↑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for runs with lower cloud bases.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1905000"/>
            <a:ext cx="914400" cy="7620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_fig2.jpg"/>
          <p:cNvPicPr>
            <a:picLocks noChangeAspect="1"/>
          </p:cNvPicPr>
          <p:nvPr/>
        </p:nvPicPr>
        <p:blipFill>
          <a:blip r:embed="rId2" cstate="print"/>
          <a:srcRect l="5128" t="29056" r="20513" b="4843"/>
          <a:stretch>
            <a:fillRect/>
          </a:stretch>
        </p:blipFill>
        <p:spPr>
          <a:xfrm>
            <a:off x="468875" y="1524000"/>
            <a:ext cx="5093725" cy="32570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Downdrafts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5140404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CCN 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→ d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owndraft area </a:t>
            </a:r>
            <a:r>
              <a:rPr lang="en-US" b="1" dirty="0" smtClean="0">
                <a:solidFill>
                  <a:schemeClr val="tx1"/>
                </a:solidFill>
                <a:latin typeface="Calibri"/>
                <a:ea typeface="Verdana" pitchFamily="34" charset="0"/>
                <a:cs typeface="Calibri"/>
                <a:sym typeface="Marlett" pitchFamily="2" charset="2"/>
              </a:rPr>
              <a:t>↑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for runs with lower cloud bases.</a:t>
            </a:r>
          </a:p>
          <a:p>
            <a:pPr algn="just"/>
            <a:endParaRPr lang="en-US" b="1" dirty="0" smtClean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Larger impact occurs for run with higher rain fraction of precipitation</a:t>
            </a:r>
            <a:endParaRPr lang="en-US" sz="2400" b="1" dirty="0">
              <a:solidFill>
                <a:srgbClr val="33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tot_precip.jpg"/>
          <p:cNvPicPr>
            <a:picLocks noChangeAspect="1"/>
          </p:cNvPicPr>
          <p:nvPr/>
        </p:nvPicPr>
        <p:blipFill>
          <a:blip r:embed="rId3" cstate="print"/>
          <a:srcRect l="43590" t="39952" r="19658" b="30266"/>
          <a:stretch>
            <a:fillRect/>
          </a:stretch>
        </p:blipFill>
        <p:spPr>
          <a:xfrm>
            <a:off x="5791200" y="1219200"/>
            <a:ext cx="3276600" cy="3276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038600" y="1905000"/>
            <a:ext cx="1371600" cy="9906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8001000" y="1905000"/>
            <a:ext cx="914400" cy="762000"/>
          </a:xfrm>
          <a:prstGeom prst="ellips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find significant sensitivity to CCN concentrations for storms with colder cloud base temperatures or higher cloud bases and with smaller distances between cloud base and freezing level(D)</a:t>
            </a:r>
          </a:p>
          <a:p>
            <a:r>
              <a:rPr lang="en-US" dirty="0" smtClean="0"/>
              <a:t> For this regime we find larger predominant hail sizes and concentrations, greater integral masses of hail, and greater hail precipitation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8013" cy="1141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warmer cloud base temperatures and greater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response to varying CCN amounts is weak</a:t>
            </a:r>
          </a:p>
          <a:p>
            <a:r>
              <a:rPr lang="en-US" dirty="0" smtClean="0"/>
              <a:t>Warm rain processes are much more 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full bin approach is the most realistic approach but is very computationally expensive and has only been done for hailstorms in two 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402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defTabSz="914400">
              <a:buClrTx/>
              <a:buSzTx/>
            </a:pPr>
            <a:endParaRPr lang="en-US" sz="6000" b="1" dirty="0" smtClean="0">
              <a:solidFill>
                <a:srgbClr val="0070C0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r>
              <a:rPr lang="en-US" sz="6000" b="1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Thank you!</a:t>
            </a: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b="1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  <a:p>
            <a:pPr lvl="0" algn="ctr" defTabSz="914400">
              <a:buClrTx/>
              <a:buSzTx/>
            </a:pPr>
            <a:endParaRPr lang="en-US" sz="6000" dirty="0" smtClean="0">
              <a:solidFill>
                <a:schemeClr val="accent6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" name="Picture 1" descr="H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1992" y="2202851"/>
            <a:ext cx="6969008" cy="480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studies of CCN impacts on hail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To date, only two studies have examined the impacts of increasing CCN on hail (</a:t>
            </a:r>
            <a:r>
              <a:rPr lang="en-US" sz="2000" u="sng" dirty="0" smtClean="0">
                <a:latin typeface="Arial" charset="0"/>
              </a:rPr>
              <a:t>for same storm</a:t>
            </a:r>
            <a:r>
              <a:rPr lang="en-US" sz="2000" dirty="0" smtClean="0">
                <a:latin typeface="Arial" charset="0"/>
              </a:rPr>
              <a:t>) with contrasting results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latin typeface="Arial" charset="0"/>
              </a:rPr>
              <a:t>Noppel</a:t>
            </a:r>
            <a:r>
              <a:rPr lang="en-US" sz="1800" dirty="0" smtClean="0">
                <a:latin typeface="Arial" charset="0"/>
              </a:rPr>
              <a:t> et al. (2010):used 2M microphysics in 3D storms and found  more numerous but smaller hailstones, reduction in hail amounts reaching surface for greater CCN  concentrations</a:t>
            </a:r>
          </a:p>
          <a:p>
            <a:pPr lvl="1">
              <a:lnSpc>
                <a:spcPct val="90000"/>
              </a:lnSpc>
            </a:pPr>
            <a:endParaRPr lang="en-US" sz="600" dirty="0" smtClean="0">
              <a:latin typeface="Arial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err="1" smtClean="0">
                <a:latin typeface="Arial" charset="0"/>
              </a:rPr>
              <a:t>Khain</a:t>
            </a:r>
            <a:r>
              <a:rPr lang="en-US" sz="1800" dirty="0" smtClean="0">
                <a:latin typeface="Arial" charset="0"/>
              </a:rPr>
              <a:t> et al. (2011): used a full bin microphysics but in 2D and found an  increase in total hail mass and sizes of hailstones, larger hail reaches surface for greater CCN amounts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latin typeface="Arial" charset="0"/>
              </a:rPr>
              <a:t>Both these studies were for the same storm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Adrian Loftus developed a 3-moment hail model in 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 bulk models are either 1-moment(predict on mass), or 2-moment(predict on mass and concentration) or a few are 3-moment(predict on mass, concentration, and the 6</a:t>
            </a:r>
            <a:r>
              <a:rPr lang="en-US" baseline="30000" dirty="0" smtClean="0"/>
              <a:t>th</a:t>
            </a:r>
            <a:r>
              <a:rPr lang="en-US" dirty="0" smtClean="0"/>
              <a:t> moment which is proportional to radar </a:t>
            </a:r>
            <a:r>
              <a:rPr lang="en-US" dirty="0" smtClean="0"/>
              <a:t>reflectivity)</a:t>
            </a:r>
            <a:endParaRPr lang="en-US" dirty="0" smtClean="0"/>
          </a:p>
          <a:p>
            <a:r>
              <a:rPr lang="en-US" dirty="0" smtClean="0"/>
              <a:t>The 3-moment scheme is still computationally less demanding than a bin model but allows representation of the tail of the distribution where hail stones reside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02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dirty="0" smtClean="0">
                <a:solidFill>
                  <a:srgbClr val="333399"/>
                </a:solidFill>
                <a:latin typeface="Comic Sans MS" pitchFamily="66" charset="0"/>
              </a:rPr>
              <a:t>Brief model description</a:t>
            </a:r>
            <a:endParaRPr lang="en-US" sz="4400" b="1" dirty="0">
              <a:solidFill>
                <a:srgbClr val="333399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401663"/>
            <a:ext cx="8458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 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RAMS v.6 with bin-emulating two-moment microphysics (</a:t>
            </a:r>
            <a:r>
              <a:rPr lang="en-US" sz="2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Saleeby</a:t>
            </a: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&amp; Cotton, 2004, 2008).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  <a:sym typeface="Marlett" pitchFamily="2" charset="2"/>
            </a:endParaRP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processes are weighted by </a:t>
            </a:r>
            <a:r>
              <a:rPr lang="en-US" sz="2400" dirty="0" err="1" smtClean="0">
                <a:solidFill>
                  <a:schemeClr val="tx1"/>
                </a:solidFill>
              </a:rPr>
              <a:t>dist’s</a:t>
            </a:r>
            <a:r>
              <a:rPr lang="en-US" sz="2400" dirty="0" smtClean="0">
                <a:solidFill>
                  <a:schemeClr val="tx1"/>
                </a:solidFill>
              </a:rPr>
              <a:t>  function of </a:t>
            </a:r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 and  </a:t>
            </a:r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1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</a:t>
            </a:r>
            <a:r>
              <a:rPr lang="en-US" sz="44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Marlett" pitchFamily="2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  <a:sym typeface="Marlett" pitchFamily="2" charset="2"/>
              </a:rPr>
              <a:t>For this study we added a </a:t>
            </a:r>
            <a:r>
              <a:rPr lang="en-US" sz="2400" dirty="0" smtClean="0">
                <a:solidFill>
                  <a:schemeClr val="tx1"/>
                </a:solidFill>
                <a:latin typeface="+mj-lt"/>
                <a:sym typeface="Marlett" pitchFamily="2" charset="2"/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riple-moment hail microphysics scheme (Loftus, 2012) that predicts of 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and 0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moments so all three parameters of the distribution are variable: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                     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Q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h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b="1" i="1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sz="2400" baseline="-25000" dirty="0" err="1" smtClean="0">
                <a:solidFill>
                  <a:schemeClr val="tx1"/>
                </a:solidFill>
              </a:rPr>
              <a:t>h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09800" y="2382838"/>
          <a:ext cx="4419600" cy="1046162"/>
        </p:xfrm>
        <a:graphic>
          <a:graphicData uri="http://schemas.openxmlformats.org/presentationml/2006/ole">
            <p:oleObj spid="_x0000_s1026" name="Equation" r:id="rId3" imgW="2234880" imgH="7110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81000" y="304800"/>
          <a:ext cx="8305800" cy="5867400"/>
        </p:xfrm>
        <a:graphic>
          <a:graphicData uri="http://schemas.openxmlformats.org/presentationml/2006/ole">
            <p:oleObj spid="_x0000_s47105" name="Slide" r:id="rId3" imgW="4570388" imgH="3427437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3M </a:t>
            </a:r>
            <a:r>
              <a:rPr lang="en-US" dirty="0" err="1" smtClean="0"/>
              <a:t>vs</a:t>
            </a:r>
            <a:r>
              <a:rPr lang="en-US" dirty="0" smtClean="0"/>
              <a:t> 2M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charset="0"/>
              </a:rPr>
              <a:t>Predicting 6th, 3rd, and 0th moments of hail size spectrum allows all three gamma distribution parameters to vary freely- removes need to ‘tune’ parameters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charset="0"/>
              </a:rPr>
              <a:t>Variable </a:t>
            </a:r>
            <a:r>
              <a:rPr lang="en-US" sz="2800" i="1" dirty="0" err="1" smtClean="0">
                <a:latin typeface="Symbol" pitchFamily="18" charset="2"/>
              </a:rPr>
              <a:t>n</a:t>
            </a:r>
            <a:r>
              <a:rPr lang="en-US" sz="2800" i="1" baseline="-25000" dirty="0" err="1" smtClean="0"/>
              <a:t>h</a:t>
            </a:r>
            <a:r>
              <a:rPr lang="en-US" sz="2800" dirty="0" smtClean="0">
                <a:latin typeface="Arial" charset="0"/>
              </a:rPr>
              <a:t> improves realism in evolution of hail distribution during sedimentation and melting</a:t>
            </a:r>
          </a:p>
          <a:p>
            <a:pPr lvl="1"/>
            <a:r>
              <a:rPr lang="en-US" sz="2400" dirty="0" smtClean="0">
                <a:latin typeface="Arial" charset="0"/>
              </a:rPr>
              <a:t>broadening/narrowing aloft, narrowing at low levels</a:t>
            </a:r>
          </a:p>
          <a:p>
            <a:pPr lvl="1"/>
            <a:r>
              <a:rPr lang="en-US" sz="2400" dirty="0" smtClean="0">
                <a:latin typeface="Arial" charset="0"/>
              </a:rPr>
              <a:t>mitigates artificial shifts towards large hail sizes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343400" y="2362200"/>
            <a:ext cx="4572000" cy="3429000"/>
            <a:chOff x="2736" y="1344"/>
            <a:chExt cx="2880" cy="2160"/>
          </a:xfrm>
        </p:grpSpPr>
        <p:pic>
          <p:nvPicPr>
            <p:cNvPr id="28681" name="Picture 9" descr="29JUNE2000_hail_siz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36" y="1344"/>
              <a:ext cx="2880" cy="2160"/>
            </a:xfrm>
            <a:prstGeom prst="rect">
              <a:avLst/>
            </a:prstGeom>
            <a:noFill/>
          </p:spPr>
        </p:pic>
        <p:sp>
          <p:nvSpPr>
            <p:cNvPr id="28683" name="Oval 11"/>
            <p:cNvSpPr>
              <a:spLocks noChangeArrowheads="1"/>
            </p:cNvSpPr>
            <p:nvPr/>
          </p:nvSpPr>
          <p:spPr bwMode="auto">
            <a:xfrm>
              <a:off x="3504" y="2160"/>
              <a:ext cx="4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Oval 12"/>
            <p:cNvSpPr>
              <a:spLocks noChangeArrowheads="1"/>
            </p:cNvSpPr>
            <p:nvPr/>
          </p:nvSpPr>
          <p:spPr bwMode="auto">
            <a:xfrm>
              <a:off x="3950" y="2256"/>
              <a:ext cx="48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Oval 13"/>
            <p:cNvSpPr>
              <a:spLocks noChangeArrowheads="1"/>
            </p:cNvSpPr>
            <p:nvPr/>
          </p:nvSpPr>
          <p:spPr bwMode="auto">
            <a:xfrm>
              <a:off x="4224" y="2496"/>
              <a:ext cx="48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Oval 14"/>
            <p:cNvSpPr>
              <a:spLocks noChangeArrowheads="1"/>
            </p:cNvSpPr>
            <p:nvPr/>
          </p:nvSpPr>
          <p:spPr bwMode="auto">
            <a:xfrm>
              <a:off x="4464" y="2496"/>
              <a:ext cx="48" cy="3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Oval 15"/>
            <p:cNvSpPr>
              <a:spLocks noChangeArrowheads="1"/>
            </p:cNvSpPr>
            <p:nvPr/>
          </p:nvSpPr>
          <p:spPr bwMode="auto">
            <a:xfrm>
              <a:off x="4224" y="2619"/>
              <a:ext cx="48" cy="3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Oval 16"/>
            <p:cNvSpPr>
              <a:spLocks noChangeArrowheads="1"/>
            </p:cNvSpPr>
            <p:nvPr/>
          </p:nvSpPr>
          <p:spPr bwMode="auto">
            <a:xfrm>
              <a:off x="4512" y="2688"/>
              <a:ext cx="48" cy="3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Oval 17"/>
            <p:cNvSpPr>
              <a:spLocks noChangeArrowheads="1"/>
            </p:cNvSpPr>
            <p:nvPr/>
          </p:nvSpPr>
          <p:spPr bwMode="auto">
            <a:xfrm>
              <a:off x="4566" y="3230"/>
              <a:ext cx="48" cy="3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4704" y="1584"/>
              <a:ext cx="912" cy="528"/>
              <a:chOff x="4704" y="1488"/>
              <a:chExt cx="912" cy="528"/>
            </a:xfrm>
          </p:grpSpPr>
          <p:sp>
            <p:nvSpPr>
              <p:cNvPr id="28700" name="Oval 28"/>
              <p:cNvSpPr>
                <a:spLocks noChangeArrowheads="1"/>
              </p:cNvSpPr>
              <p:nvPr/>
            </p:nvSpPr>
            <p:spPr bwMode="auto">
              <a:xfrm>
                <a:off x="4848" y="1554"/>
                <a:ext cx="48" cy="35"/>
              </a:xfrm>
              <a:prstGeom prst="ellipse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1" name="Oval 29"/>
              <p:cNvSpPr>
                <a:spLocks noChangeArrowheads="1"/>
              </p:cNvSpPr>
              <p:nvPr/>
            </p:nvSpPr>
            <p:spPr bwMode="auto">
              <a:xfrm>
                <a:off x="4848" y="1698"/>
                <a:ext cx="48" cy="3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2" name="Oval 30"/>
              <p:cNvSpPr>
                <a:spLocks noChangeArrowheads="1"/>
              </p:cNvSpPr>
              <p:nvPr/>
            </p:nvSpPr>
            <p:spPr bwMode="auto">
              <a:xfrm>
                <a:off x="4848" y="1842"/>
                <a:ext cx="48" cy="35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3" name="Text Box 31"/>
              <p:cNvSpPr txBox="1">
                <a:spLocks noChangeArrowheads="1"/>
              </p:cNvSpPr>
              <p:nvPr/>
            </p:nvSpPr>
            <p:spPr bwMode="auto">
              <a:xfrm>
                <a:off x="4896" y="1488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&lt; 1 in</a:t>
                </a:r>
              </a:p>
            </p:txBody>
          </p:sp>
          <p:sp>
            <p:nvSpPr>
              <p:cNvPr id="28704" name="Text Box 32"/>
              <p:cNvSpPr txBox="1">
                <a:spLocks noChangeArrowheads="1"/>
              </p:cNvSpPr>
              <p:nvPr/>
            </p:nvSpPr>
            <p:spPr bwMode="auto">
              <a:xfrm>
                <a:off x="4944" y="1632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 in</a:t>
                </a:r>
              </a:p>
            </p:txBody>
          </p:sp>
          <p:sp>
            <p:nvSpPr>
              <p:cNvPr id="28705" name="Text Box 33"/>
              <p:cNvSpPr txBox="1">
                <a:spLocks noChangeArrowheads="1"/>
              </p:cNvSpPr>
              <p:nvPr/>
            </p:nvSpPr>
            <p:spPr bwMode="auto">
              <a:xfrm>
                <a:off x="4944" y="1776"/>
                <a:ext cx="6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1.75 in</a:t>
                </a:r>
              </a:p>
            </p:txBody>
          </p:sp>
          <p:sp>
            <p:nvSpPr>
              <p:cNvPr id="28706" name="Rectangle 34"/>
              <p:cNvSpPr>
                <a:spLocks noChangeArrowheads="1"/>
              </p:cNvSpPr>
              <p:nvPr/>
            </p:nvSpPr>
            <p:spPr bwMode="auto">
              <a:xfrm>
                <a:off x="4704" y="1488"/>
                <a:ext cx="768" cy="5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4656" y="1392"/>
              <a:ext cx="86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Hail reports</a:t>
              </a:r>
            </a:p>
          </p:txBody>
        </p:sp>
      </p:grpSp>
      <p:pic>
        <p:nvPicPr>
          <p:cNvPr id="28717" name="Picture 45" descr="C:\Documents and Settings\Ace\My Documents\Adrian\research\dissertation\presentation\GLDrefloopsmall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200400"/>
            <a:ext cx="4387850" cy="3290888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charset="0"/>
              </a:rPr>
              <a:t>Adrian performed simulations for an actual case:</a:t>
            </a:r>
            <a:endParaRPr lang="en-US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600">
                <a:latin typeface="Arial" charset="0"/>
              </a:rPr>
              <a:t>29 June 2000 STEPS supercell</a:t>
            </a:r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2286000" y="4191000"/>
            <a:ext cx="914400" cy="685800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304800" y="2209800"/>
            <a:ext cx="396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Goodland, KS WSR-88D loop of lowest level radar reflectivity</a:t>
            </a:r>
          </a:p>
          <a:p>
            <a:r>
              <a:rPr lang="en-US" sz="2000"/>
              <a:t>2025 to 0410 UTC</a:t>
            </a:r>
          </a:p>
        </p:txBody>
      </p:sp>
      <p:sp>
        <p:nvSpPr>
          <p:cNvPr id="28714" name="Text Box 42"/>
          <p:cNvSpPr txBox="1">
            <a:spLocks noChangeArrowheads="1"/>
          </p:cNvSpPr>
          <p:nvPr/>
        </p:nvSpPr>
        <p:spPr bwMode="auto">
          <a:xfrm>
            <a:off x="5029200" y="4495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F1 tornado</a:t>
            </a:r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 flipV="1">
            <a:off x="5638800" y="4343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18234</TotalTime>
  <Words>1056</Words>
  <Application>Microsoft Office PowerPoint</Application>
  <PresentationFormat>On-screen Show (4:3)</PresentationFormat>
  <Paragraphs>128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Equation</vt:lpstr>
      <vt:lpstr>Slide</vt:lpstr>
      <vt:lpstr>Slide 1</vt:lpstr>
      <vt:lpstr>Approaches to hailstorm simulation</vt:lpstr>
      <vt:lpstr>Bin approach</vt:lpstr>
      <vt:lpstr>Previous studies of CCN impacts on hail</vt:lpstr>
      <vt:lpstr>Adrian Loftus developed a 3-moment hail model in RAMS</vt:lpstr>
      <vt:lpstr>Slide 6</vt:lpstr>
      <vt:lpstr>Slide 7</vt:lpstr>
      <vt:lpstr>3M vs 2M </vt:lpstr>
      <vt:lpstr>Adrian performed simulations for an actual case:</vt:lpstr>
      <vt:lpstr>Triple-moment hail microphysics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Summary:</vt:lpstr>
      <vt:lpstr>For warmer cloud base temperatures and greater D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gus</dc:creator>
  <cp:lastModifiedBy>Bill Cotton</cp:lastModifiedBy>
  <cp:revision>217</cp:revision>
  <cp:lastPrinted>1601-01-01T00:00:00Z</cp:lastPrinted>
  <dcterms:created xsi:type="dcterms:W3CDTF">2008-12-06T20:32:40Z</dcterms:created>
  <dcterms:modified xsi:type="dcterms:W3CDTF">2013-09-13T15:50:52Z</dcterms:modified>
</cp:coreProperties>
</file>